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06" r:id="rId2"/>
    <p:sldId id="338" r:id="rId3"/>
    <p:sldId id="339" r:id="rId4"/>
    <p:sldId id="340" r:id="rId5"/>
    <p:sldId id="345" r:id="rId6"/>
    <p:sldId id="274" r:id="rId7"/>
    <p:sldId id="287" r:id="rId8"/>
    <p:sldId id="289" r:id="rId9"/>
    <p:sldId id="290" r:id="rId10"/>
    <p:sldId id="334" r:id="rId11"/>
    <p:sldId id="288" r:id="rId12"/>
    <p:sldId id="336" r:id="rId13"/>
    <p:sldId id="312" r:id="rId14"/>
    <p:sldId id="300" r:id="rId15"/>
    <p:sldId id="301" r:id="rId16"/>
    <p:sldId id="302" r:id="rId17"/>
    <p:sldId id="265" r:id="rId18"/>
    <p:sldId id="309" r:id="rId19"/>
    <p:sldId id="315" r:id="rId20"/>
    <p:sldId id="296" r:id="rId21"/>
    <p:sldId id="317" r:id="rId22"/>
    <p:sldId id="319" r:id="rId23"/>
    <p:sldId id="258" r:id="rId24"/>
    <p:sldId id="263" r:id="rId25"/>
    <p:sldId id="314" r:id="rId26"/>
    <p:sldId id="311" r:id="rId27"/>
    <p:sldId id="297" r:id="rId28"/>
    <p:sldId id="278" r:id="rId29"/>
    <p:sldId id="298" r:id="rId30"/>
    <p:sldId id="299" r:id="rId31"/>
    <p:sldId id="280" r:id="rId32"/>
    <p:sldId id="322" r:id="rId33"/>
    <p:sldId id="272" r:id="rId34"/>
    <p:sldId id="327" r:id="rId35"/>
    <p:sldId id="335" r:id="rId36"/>
    <p:sldId id="332" r:id="rId37"/>
    <p:sldId id="324" r:id="rId38"/>
    <p:sldId id="333" r:id="rId39"/>
    <p:sldId id="325" r:id="rId40"/>
    <p:sldId id="326" r:id="rId41"/>
    <p:sldId id="346" r:id="rId42"/>
    <p:sldId id="330" r:id="rId43"/>
    <p:sldId id="331" r:id="rId44"/>
    <p:sldId id="313" r:id="rId45"/>
    <p:sldId id="308" r:id="rId46"/>
    <p:sldId id="286" r:id="rId47"/>
    <p:sldId id="337" r:id="rId48"/>
    <p:sldId id="342" r:id="rId49"/>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0" autoAdjust="0"/>
    <p:restoredTop sz="99618" autoAdjust="0"/>
  </p:normalViewPr>
  <p:slideViewPr>
    <p:cSldViewPr snapToGrid="0" snapToObjects="1">
      <p:cViewPr varScale="1">
        <p:scale>
          <a:sx n="81" d="100"/>
          <a:sy n="81" d="100"/>
        </p:scale>
        <p:origin x="-84" y="-408"/>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8FFF51FF-BE85-114B-8AA4-994C037B0162}" type="datetimeFigureOut">
              <a:rPr lang="en-US" smtClean="0"/>
              <a:t>1/9/2015</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15</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mans risk is another mans opportunity</a:t>
            </a:r>
          </a:p>
          <a:p>
            <a:r>
              <a:rPr lang="en-US" dirty="0"/>
              <a:t>The </a:t>
            </a:r>
            <a:r>
              <a:rPr lang="en-US" u="sng" dirty="0"/>
              <a:t>same</a:t>
            </a:r>
            <a:r>
              <a:rPr lang="en-US" dirty="0"/>
              <a:t> risk/threat/incident needs to be understood from very different perspectives</a:t>
            </a:r>
          </a:p>
          <a:p>
            <a:r>
              <a:rPr lang="en-US" dirty="0"/>
              <a:t>Classifying something as a risk/threat/incident or mitigation only makes sense with respect to how it impacts the objectives of some stakeholder. </a:t>
            </a:r>
            <a:r>
              <a:rPr lang="en-US" dirty="0" err="1"/>
              <a:t>E.g</a:t>
            </a:r>
            <a:r>
              <a:rPr lang="en-US" dirty="0"/>
              <a:t> “a risk of damage to the U.S. power grid impacting millions”.</a:t>
            </a:r>
          </a:p>
          <a:p>
            <a:r>
              <a:rPr lang="en-US"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30</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OMG Threat and Risk Information Sharing</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1/9/2015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70" r:id="rId8"/>
    <p:sldLayoutId id="2147483671" r:id="rId9"/>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5.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9.wmf"/><Relationship Id="rId13" Type="http://schemas.microsoft.com/office/2007/relationships/hdphoto" Target="../media/hdphoto2.wdp"/><Relationship Id="rId3" Type="http://schemas.openxmlformats.org/officeDocument/2006/relationships/image" Target="../media/image14.wmf"/><Relationship Id="rId7" Type="http://schemas.openxmlformats.org/officeDocument/2006/relationships/image" Target="../media/image18.jpe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7.jpeg"/><Relationship Id="rId11" Type="http://schemas.microsoft.com/office/2007/relationships/hdphoto" Target="../media/hdphoto1.wdp"/><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b="1" dirty="0" smtClean="0"/>
              <a:t>Advances in Threat and Risk </a:t>
            </a:r>
            <a:r>
              <a:rPr lang="en-US" sz="2400" b="1" smtClean="0"/>
              <a:t>Information Sharing</a:t>
            </a:r>
            <a:endParaRPr lang="en-US" sz="2400" dirty="0"/>
          </a:p>
        </p:txBody>
      </p:sp>
      <p:sp>
        <p:nvSpPr>
          <p:cNvPr id="5" name="Text Placeholder 4"/>
          <p:cNvSpPr>
            <a:spLocks noGrp="1"/>
          </p:cNvSpPr>
          <p:nvPr>
            <p:ph type="body" idx="10"/>
          </p:nvPr>
        </p:nvSpPr>
        <p:spPr/>
        <p:txBody>
          <a:bodyPr/>
          <a:lstStyle/>
          <a:p>
            <a:r>
              <a:rPr lang="en-US" dirty="0" smtClean="0"/>
              <a:t>Creating standards and a community of interest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829050"/>
            <a:ext cx="2743200" cy="1638300"/>
          </a:xfrm>
          <a:prstGeom prst="rect">
            <a:avLst/>
          </a:prstGeom>
        </p:spPr>
      </p:pic>
    </p:spTree>
    <p:extLst>
      <p:ext uri="{BB962C8B-B14F-4D97-AF65-F5344CB8AC3E}">
        <p14:creationId xmlns:p14="http://schemas.microsoft.com/office/powerpoint/2010/main" val="261625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879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vulnerable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17</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Webcast</a:t>
            </a:r>
            <a:endParaRPr lang="en-US" dirty="0"/>
          </a:p>
        </p:txBody>
      </p:sp>
      <p:sp>
        <p:nvSpPr>
          <p:cNvPr id="3" name="Content Placeholder 2"/>
          <p:cNvSpPr>
            <a:spLocks noGrp="1"/>
          </p:cNvSpPr>
          <p:nvPr>
            <p:ph sz="half" idx="1"/>
          </p:nvPr>
        </p:nvSpPr>
        <p:spPr/>
        <p:txBody>
          <a:bodyPr>
            <a:normAutofit/>
          </a:bodyPr>
          <a:lstStyle/>
          <a:p>
            <a:r>
              <a:rPr lang="en-US" dirty="0" smtClean="0"/>
              <a:t>Speakers:</a:t>
            </a:r>
          </a:p>
          <a:p>
            <a:pPr lvl="1"/>
            <a:r>
              <a:rPr lang="en-US" dirty="0" smtClean="0"/>
              <a:t>Cory Casanave, OMG &amp; Model driven solutions</a:t>
            </a:r>
          </a:p>
          <a:p>
            <a:pPr lvl="1"/>
            <a:r>
              <a:rPr lang="en-US" dirty="0" smtClean="0"/>
              <a:t>Gerald Beuchelt, OMG &amp; </a:t>
            </a:r>
            <a:r>
              <a:rPr lang="en-US" dirty="0" err="1" smtClean="0"/>
              <a:t>Demandware</a:t>
            </a:r>
            <a:endParaRPr lang="en-US" dirty="0" smtClean="0"/>
          </a:p>
          <a:p>
            <a:pPr lvl="1"/>
            <a:endParaRPr lang="en-US" dirty="0" smtClean="0"/>
          </a:p>
          <a:p>
            <a:r>
              <a:rPr lang="en-US" dirty="0" smtClean="0"/>
              <a:t>Facilitator</a:t>
            </a:r>
          </a:p>
          <a:p>
            <a:pPr lvl="1"/>
            <a:r>
              <a:rPr lang="en-US" dirty="0" smtClean="0"/>
              <a:t>Alla Goldman, PM-ISE</a:t>
            </a:r>
            <a:endParaRPr lang="en-US" dirty="0"/>
          </a:p>
        </p:txBody>
      </p:sp>
      <p:sp>
        <p:nvSpPr>
          <p:cNvPr id="4" name="TextBox 3"/>
          <p:cNvSpPr txBox="1"/>
          <p:nvPr/>
        </p:nvSpPr>
        <p:spPr>
          <a:xfrm>
            <a:off x="554182" y="5345392"/>
            <a:ext cx="6421566" cy="1200329"/>
          </a:xfrm>
          <a:prstGeom prst="rect">
            <a:avLst/>
          </a:prstGeom>
          <a:noFill/>
        </p:spPr>
        <p:txBody>
          <a:bodyPr wrap="none" rtlCol="0">
            <a:spAutoFit/>
          </a:bodyPr>
          <a:lstStyle/>
          <a:p>
            <a:r>
              <a:rPr lang="en-US" dirty="0" smtClean="0"/>
              <a:t>The audio portion of today’s presentation is available via dial in. </a:t>
            </a:r>
          </a:p>
          <a:p>
            <a:r>
              <a:rPr lang="en-US" dirty="0" smtClean="0"/>
              <a:t>United States</a:t>
            </a:r>
          </a:p>
          <a:p>
            <a:r>
              <a:rPr lang="en-US" dirty="0" smtClean="0"/>
              <a:t>Toll: 1-646-307-1721</a:t>
            </a:r>
          </a:p>
          <a:p>
            <a:r>
              <a:rPr lang="en-US" dirty="0" smtClean="0"/>
              <a:t>Access code: 891-727-889</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172559" y="4063351"/>
            <a:ext cx="1951037" cy="858838"/>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99" y="4039611"/>
            <a:ext cx="2402766" cy="799748"/>
          </a:xfrm>
          <a:prstGeom prst="rect">
            <a:avLst/>
          </a:prstGeom>
        </p:spPr>
      </p:pic>
    </p:spTree>
    <p:extLst>
      <p:ext uri="{BB962C8B-B14F-4D97-AF65-F5344CB8AC3E}">
        <p14:creationId xmlns:p14="http://schemas.microsoft.com/office/powerpoint/2010/main" val="171482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a:t>
            </a:r>
            <a:endParaRPr lang="en-US" dirty="0"/>
          </a:p>
        </p:txBody>
      </p:sp>
      <p:sp>
        <p:nvSpPr>
          <p:cNvPr id="3" name="Content Placeholder 2"/>
          <p:cNvSpPr>
            <a:spLocks noGrp="1"/>
          </p:cNvSpPr>
          <p:nvPr>
            <p:ph sz="half" idx="1"/>
          </p:nvPr>
        </p:nvSpPr>
        <p:spPr/>
        <p:txBody>
          <a:bodyPr>
            <a:normAutofit/>
          </a:bodyPr>
          <a:lstStyle/>
          <a:p>
            <a:r>
              <a:rPr lang="en-US" dirty="0" smtClean="0"/>
              <a:t>STIX/TAXII used for indicator of compromise (IOC) sharing and some limited modeling adjacent to the cyber domain</a:t>
            </a:r>
          </a:p>
          <a:p>
            <a:r>
              <a:rPr lang="en-US" dirty="0" smtClean="0"/>
              <a:t>Oasis EDXL – Emergency management domain</a:t>
            </a:r>
          </a:p>
          <a:p>
            <a:r>
              <a:rPr lang="en-US" dirty="0" smtClean="0"/>
              <a:t>NIEM in law enforcement</a:t>
            </a:r>
          </a:p>
          <a:p>
            <a:r>
              <a:rPr lang="en-US" dirty="0" smtClean="0"/>
              <a:t>Other “cyber” initiatives (e.g. </a:t>
            </a:r>
            <a:r>
              <a:rPr lang="en-US" dirty="0" err="1" smtClean="0"/>
              <a:t>IODef</a:t>
            </a:r>
            <a:r>
              <a:rPr lang="en-US" dirty="0" smtClean="0"/>
              <a:t>, </a:t>
            </a:r>
            <a:r>
              <a:rPr lang="en-US" dirty="0" err="1" smtClean="0"/>
              <a:t>Yara</a:t>
            </a:r>
            <a:r>
              <a:rPr lang="en-US" dirty="0" smtClean="0"/>
              <a:t>, Snort, etc.) are getting beyond their traditional boundaries</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Approach</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Items</a:t>
            </a:r>
            <a:endParaRPr lang="en-US" dirty="0"/>
          </a:p>
        </p:txBody>
      </p:sp>
      <p:sp>
        <p:nvSpPr>
          <p:cNvPr id="3" name="Content Placeholder 2"/>
          <p:cNvSpPr>
            <a:spLocks noGrp="1"/>
          </p:cNvSpPr>
          <p:nvPr>
            <p:ph sz="half" idx="1"/>
          </p:nvPr>
        </p:nvSpPr>
        <p:spPr/>
        <p:txBody>
          <a:bodyPr>
            <a:normAutofit/>
          </a:bodyPr>
          <a:lstStyle/>
          <a:p>
            <a:r>
              <a:rPr lang="en-US" dirty="0" smtClean="0"/>
              <a:t>Recording</a:t>
            </a:r>
          </a:p>
          <a:p>
            <a:pPr lvl="1"/>
            <a:r>
              <a:rPr lang="en-US" dirty="0" smtClean="0"/>
              <a:t>This webcast will be recorded and made available a few days later.</a:t>
            </a:r>
          </a:p>
          <a:p>
            <a:pPr lvl="1"/>
            <a:endParaRPr lang="en-US" dirty="0" smtClean="0"/>
          </a:p>
          <a:p>
            <a:r>
              <a:rPr lang="en-US" dirty="0" smtClean="0"/>
              <a:t>To ask a question, type it in the question panel that is located on your screen</a:t>
            </a:r>
          </a:p>
          <a:p>
            <a:pPr lvl="1"/>
            <a:r>
              <a:rPr lang="en-US" dirty="0" smtClean="0"/>
              <a:t>Content questions will be answered in the order they were received at the end of the webcast</a:t>
            </a:r>
            <a:endParaRPr lang="en-US" dirty="0"/>
          </a:p>
        </p:txBody>
      </p:sp>
    </p:spTree>
    <p:extLst>
      <p:ext uri="{BB962C8B-B14F-4D97-AF65-F5344CB8AC3E}">
        <p14:creationId xmlns:p14="http://schemas.microsoft.com/office/powerpoint/2010/main" val="2065787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Speakers</a:t>
            </a:r>
            <a:endParaRPr lang="en-US" dirty="0"/>
          </a:p>
        </p:txBody>
      </p:sp>
      <p:sp>
        <p:nvSpPr>
          <p:cNvPr id="6" name="TextBox 5"/>
          <p:cNvSpPr txBox="1"/>
          <p:nvPr/>
        </p:nvSpPr>
        <p:spPr>
          <a:xfrm>
            <a:off x="2477580" y="2093339"/>
            <a:ext cx="5721927" cy="707886"/>
          </a:xfrm>
          <a:prstGeom prst="rect">
            <a:avLst/>
          </a:prstGeom>
          <a:noFill/>
        </p:spPr>
        <p:txBody>
          <a:bodyPr wrap="square" rtlCol="0">
            <a:spAutoFit/>
          </a:bodyPr>
          <a:lstStyle/>
          <a:p>
            <a:r>
              <a:rPr lang="en-US" sz="2000" dirty="0" smtClean="0"/>
              <a:t>Mr. Cory Casanave, CEO </a:t>
            </a:r>
            <a:r>
              <a:rPr lang="en-US" sz="2000" dirty="0"/>
              <a:t>of Model Driven </a:t>
            </a:r>
            <a:r>
              <a:rPr lang="en-US" sz="2000" dirty="0" smtClean="0"/>
              <a:t>Solutions, representative of the Object Management Group</a:t>
            </a:r>
            <a:endParaRPr lang="en-US" sz="2000" dirty="0"/>
          </a:p>
        </p:txBody>
      </p:sp>
      <p:sp>
        <p:nvSpPr>
          <p:cNvPr id="9" name="TextBox 8"/>
          <p:cNvSpPr txBox="1"/>
          <p:nvPr/>
        </p:nvSpPr>
        <p:spPr>
          <a:xfrm>
            <a:off x="2477580" y="3775585"/>
            <a:ext cx="6420861" cy="707886"/>
          </a:xfrm>
          <a:prstGeom prst="rect">
            <a:avLst/>
          </a:prstGeom>
          <a:noFill/>
        </p:spPr>
        <p:txBody>
          <a:bodyPr wrap="square" rtlCol="0">
            <a:spAutoFit/>
          </a:bodyPr>
          <a:lstStyle/>
          <a:p>
            <a:r>
              <a:rPr lang="en-US" sz="2000" dirty="0" smtClean="0"/>
              <a:t>Mr. Gerald Beuchelt, Chief </a:t>
            </a:r>
            <a:r>
              <a:rPr lang="en-US" sz="2000" dirty="0"/>
              <a:t>Security </a:t>
            </a:r>
            <a:r>
              <a:rPr lang="en-US" sz="2000" dirty="0" smtClean="0"/>
              <a:t>Officer </a:t>
            </a:r>
            <a:r>
              <a:rPr lang="en-US" sz="2000" dirty="0" err="1" smtClean="0"/>
              <a:t>Demandware</a:t>
            </a:r>
            <a:r>
              <a:rPr lang="en-US" sz="2000" dirty="0" smtClean="0"/>
              <a:t>, representative of the Object Management Group</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5" y="2920351"/>
            <a:ext cx="1331336" cy="1710468"/>
          </a:xfrm>
          <a:prstGeom prst="rect">
            <a:avLst/>
          </a:prstGeom>
        </p:spPr>
      </p:pic>
      <p:pic>
        <p:nvPicPr>
          <p:cNvPr id="4" name="Picture 3" descr="Cb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67" y="1006404"/>
            <a:ext cx="1320834" cy="1810467"/>
          </a:xfrm>
          <a:prstGeom prst="rect">
            <a:avLst/>
          </a:prstGeom>
        </p:spPr>
      </p:pic>
      <p:sp>
        <p:nvSpPr>
          <p:cNvPr id="10" name="TextBox 9"/>
          <p:cNvSpPr txBox="1"/>
          <p:nvPr/>
        </p:nvSpPr>
        <p:spPr>
          <a:xfrm>
            <a:off x="2451560" y="5745635"/>
            <a:ext cx="5747948" cy="707886"/>
          </a:xfrm>
          <a:prstGeom prst="rect">
            <a:avLst/>
          </a:prstGeom>
          <a:noFill/>
        </p:spPr>
        <p:txBody>
          <a:bodyPr wrap="square" rtlCol="0">
            <a:spAutoFit/>
          </a:bodyPr>
          <a:lstStyle/>
          <a:p>
            <a:r>
              <a:rPr lang="en-US" sz="2000" dirty="0" smtClean="0"/>
              <a:t>Representative from the Program Manager for the Information Sharing Environment</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19" y="4850782"/>
            <a:ext cx="1501936" cy="1716498"/>
          </a:xfrm>
          <a:prstGeom prst="rect">
            <a:avLst/>
          </a:prstGeom>
        </p:spPr>
      </p:pic>
    </p:spTree>
    <p:extLst>
      <p:ext uri="{BB962C8B-B14F-4D97-AF65-F5344CB8AC3E}">
        <p14:creationId xmlns:p14="http://schemas.microsoft.com/office/powerpoint/2010/main" val="2162813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smtClean="0"/>
              <a:t>stix:Incident</a:t>
            </a:r>
            <a:r>
              <a:rPr lang="en-US" sz="1200" dirty="0" smtClean="0"/>
              <a:t> id="example:incident-fd56fb34-af59-47b3-95cf-7baaaa53fe93" timestamp="2014-08-28T16:42:52.859547+00:00" </a:t>
            </a:r>
            <a:r>
              <a:rPr lang="en-US" sz="1200" dirty="0" err="1" smtClean="0"/>
              <a:t>xsi:type</a:t>
            </a:r>
            <a:r>
              <a:rPr lang="en-US" sz="1200" dirty="0" smtClean="0"/>
              <a:t>='</a:t>
            </a:r>
            <a:r>
              <a:rPr lang="en-US" sz="1200" dirty="0" err="1" smtClean="0"/>
              <a:t>incident:</a:t>
            </a:r>
            <a:r>
              <a:rPr lang="en-US" sz="1200" b="1" dirty="0" err="1" smtClean="0">
                <a:solidFill>
                  <a:srgbClr val="00B0F0"/>
                </a:solidFill>
              </a:rPr>
              <a:t>IncidentTyp</a:t>
            </a:r>
            <a:r>
              <a:rPr lang="en-US" sz="1200" b="1" dirty="0" err="1" smtClean="0"/>
              <a:t>e</a:t>
            </a:r>
            <a:r>
              <a:rPr lang="en-US" sz="1200" dirty="0" smtClean="0"/>
              <a:t>' version="1.1.1"&gt; </a:t>
            </a:r>
          </a:p>
          <a:p>
            <a:r>
              <a:rPr lang="en-US" sz="1200" dirty="0" smtClean="0"/>
              <a:t>	&lt;</a:t>
            </a:r>
            <a:r>
              <a:rPr lang="en-US" sz="1200" dirty="0" err="1" smtClean="0"/>
              <a:t>incident:Title</a:t>
            </a:r>
            <a:r>
              <a:rPr lang="en-US" sz="1200" dirty="0" smtClean="0"/>
              <a:t>&gt;</a:t>
            </a:r>
            <a:r>
              <a:rPr lang="en-US" sz="1200" b="1" dirty="0" smtClean="0">
                <a:solidFill>
                  <a:srgbClr val="00B0F0"/>
                </a:solidFill>
              </a:rPr>
              <a:t>Breach of Canary Corp</a:t>
            </a:r>
            <a:r>
              <a:rPr lang="en-US" sz="1200" dirty="0" smtClean="0"/>
              <a:t>&lt;/</a:t>
            </a:r>
            <a:r>
              <a:rPr lang="en-US" sz="1200" dirty="0" err="1" smtClean="0"/>
              <a:t>incident:Title</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incident:Incident_Discovery</a:t>
            </a:r>
            <a:r>
              <a:rPr lang="en-US" sz="1200" dirty="0" smtClean="0"/>
              <a:t> precision="second"&gt;2013-01-13T00:00:00&lt;/</a:t>
            </a:r>
            <a:r>
              <a:rPr lang="en-US" sz="1200" dirty="0" err="1" smtClean="0"/>
              <a:t>incident:Incident_Discovery</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incident:Description</a:t>
            </a:r>
            <a:r>
              <a:rPr lang="en-US" sz="1200" dirty="0" smtClean="0"/>
              <a:t>&gt;</a:t>
            </a:r>
            <a:r>
              <a:rPr lang="en-US" sz="1200" b="1" dirty="0" smtClean="0">
                <a:solidFill>
                  <a:srgbClr val="00B0F0"/>
                </a:solidFill>
              </a:rPr>
              <a:t>Intrusion into enterprise network</a:t>
            </a:r>
            <a:r>
              <a:rPr lang="en-US" sz="1200" dirty="0" smtClean="0"/>
              <a:t>&lt;/</a:t>
            </a:r>
            <a:r>
              <a:rPr lang="en-US" sz="1200" dirty="0" err="1" smtClean="0"/>
              <a:t>incident:Description</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stixCommon:Description</a:t>
            </a:r>
            <a:r>
              <a:rPr lang="en-US" sz="1200" dirty="0" smtClean="0"/>
              <a:t>&gt;The person who reported it&lt;/</a:t>
            </a:r>
            <a:r>
              <a:rPr lang="en-US" sz="1200" dirty="0" err="1" smtClean="0"/>
              <a:t>stixCommon:Description</a:t>
            </a:r>
            <a:r>
              <a:rPr lang="en-US" sz="1200" dirty="0" smtClean="0"/>
              <a:t>&gt; </a:t>
            </a:r>
          </a:p>
          <a:p>
            <a:r>
              <a:rPr lang="en-US" sz="1200" dirty="0" smtClean="0"/>
              <a:t>		&lt;</a:t>
            </a:r>
            <a:r>
              <a:rPr lang="en-US" sz="1200" dirty="0" err="1" smtClean="0"/>
              <a:t>stixCommon:Identity</a:t>
            </a:r>
            <a:r>
              <a:rPr lang="en-US" sz="1200" dirty="0" smtClean="0"/>
              <a:t> id="example:Identity-5db269cf-e603-4df9-ae8c-51ff295abfaa"&gt; </a:t>
            </a:r>
          </a:p>
          <a:p>
            <a:r>
              <a:rPr lang="en-US" sz="1200" dirty="0" smtClean="0"/>
              <a:t>			&lt;</a:t>
            </a:r>
            <a:r>
              <a:rPr lang="en-US" sz="1200" dirty="0" err="1" smtClean="0"/>
              <a:t>stixCommon:Name</a:t>
            </a:r>
            <a:r>
              <a:rPr lang="en-US" sz="1200" dirty="0" smtClean="0"/>
              <a:t>&gt;Sample Investigations, LLC&lt;/</a:t>
            </a:r>
            <a:r>
              <a:rPr lang="en-US" sz="1200" dirty="0" err="1" smtClean="0"/>
              <a:t>stixCommon:Name</a:t>
            </a:r>
            <a:r>
              <a:rPr lang="en-US" sz="1200" dirty="0" smtClean="0"/>
              <a:t>&gt; </a:t>
            </a:r>
          </a:p>
          <a:p>
            <a:r>
              <a:rPr lang="en-US" sz="1200" dirty="0" smtClean="0"/>
              <a:t>		&lt;/</a:t>
            </a:r>
            <a:r>
              <a:rPr lang="en-US" sz="1200" dirty="0" err="1" smtClean="0"/>
              <a:t>stixCommon:Identity</a:t>
            </a:r>
            <a:r>
              <a:rPr lang="en-US" sz="1200" dirty="0" smtClean="0"/>
              <a:t>&gt; </a:t>
            </a:r>
          </a:p>
          <a:p>
            <a:pPr lvl="1"/>
            <a:r>
              <a:rPr lang="en-US" sz="1200" dirty="0" smtClean="0"/>
              <a:t>	&lt;</a:t>
            </a:r>
            <a:r>
              <a:rPr lang="en-US" sz="1200" dirty="0" err="1" smtClean="0"/>
              <a:t>stixCommon:Time</a:t>
            </a:r>
            <a:r>
              <a:rPr lang="en-US" sz="1200" dirty="0" smtClean="0"/>
              <a:t>&gt; </a:t>
            </a:r>
          </a:p>
          <a:p>
            <a:pPr lvl="1"/>
            <a:r>
              <a:rPr lang="en-US" sz="1200" dirty="0" smtClean="0"/>
              <a:t>		&lt;</a:t>
            </a:r>
            <a:r>
              <a:rPr lang="en-US" sz="1200" dirty="0" err="1" smtClean="0"/>
              <a:t>cyboxCommon:Produced_Time</a:t>
            </a:r>
            <a:r>
              <a:rPr lang="en-US" sz="1200" dirty="0" smtClean="0"/>
              <a:t>&gt;2014-03-11T00:00:00&lt;/</a:t>
            </a:r>
            <a:r>
              <a:rPr lang="en-US" sz="1200" dirty="0" err="1" smtClean="0"/>
              <a:t>cyboxCommon:Produced_Time</a:t>
            </a:r>
            <a:r>
              <a:rPr lang="en-US" sz="1200" dirty="0" smtClean="0"/>
              <a:t>&gt; </a:t>
            </a:r>
          </a:p>
          <a:p>
            <a:pPr lvl="1"/>
            <a:r>
              <a:rPr lang="en-US" sz="1200" dirty="0" smtClean="0"/>
              <a:t>	&lt;/</a:t>
            </a:r>
            <a:r>
              <a:rPr lang="en-US" sz="1200" dirty="0" err="1" smtClean="0"/>
              <a:t>stixCommon:Time</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incident:</a:t>
            </a:r>
            <a:r>
              <a:rPr lang="en-US" sz="1200" b="1" dirty="0" err="1" smtClean="0"/>
              <a:t>Victim</a:t>
            </a:r>
            <a:r>
              <a:rPr lang="en-US" sz="1200" dirty="0" smtClean="0"/>
              <a:t> id="example:Identity-c85082f3-bc04-43c8-a000-e0c1d0f2c045"&gt; </a:t>
            </a:r>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Corp</a:t>
            </a:r>
            <a:r>
              <a:rPr lang="en-US" sz="1200" dirty="0" smtClean="0"/>
              <a:t>&lt;/</a:t>
            </a:r>
            <a:r>
              <a:rPr lang="en-US" sz="1200" dirty="0" err="1" smtClean="0"/>
              <a:t>stixCommon:Name</a:t>
            </a:r>
            <a:r>
              <a:rPr lang="en-US" sz="1200" dirty="0" smtClean="0"/>
              <a:t>&gt; </a:t>
            </a:r>
          </a:p>
          <a:p>
            <a:pPr lvl="1"/>
            <a:r>
              <a:rPr lang="en-US" sz="1200" dirty="0" smtClean="0"/>
              <a:t>&lt;/</a:t>
            </a:r>
            <a:r>
              <a:rPr lang="en-US" sz="1200" dirty="0" err="1" smtClean="0"/>
              <a:t>incident:Victim</a:t>
            </a:r>
            <a:r>
              <a:rPr lang="en-US" sz="1200" dirty="0" smtClean="0"/>
              <a:t>&gt; </a:t>
            </a:r>
          </a:p>
          <a:p>
            <a:r>
              <a:rPr lang="en-US" sz="1200" dirty="0" smtClean="0"/>
              <a:t>	&lt;</a:t>
            </a:r>
            <a:r>
              <a:rPr lang="en-US" sz="1200" dirty="0" err="1" smtClean="0"/>
              <a:t>incident:Impact_Assessment</a:t>
            </a:r>
            <a:r>
              <a:rPr lang="en-US" sz="1200" dirty="0" smtClean="0"/>
              <a:t>&gt; </a:t>
            </a:r>
          </a:p>
          <a:p>
            <a:pPr lvl="2"/>
            <a:r>
              <a:rPr lang="en-US" sz="1200" dirty="0" smtClean="0"/>
              <a:t>&lt;</a:t>
            </a:r>
            <a:r>
              <a:rPr lang="en-US" sz="1200" dirty="0" err="1" smtClean="0"/>
              <a:t>incident:Effects</a:t>
            </a:r>
            <a:r>
              <a:rPr lang="en-US" sz="1200" dirty="0" smtClean="0"/>
              <a:t>&gt; </a:t>
            </a:r>
          </a:p>
          <a:p>
            <a:pPr lvl="2"/>
            <a:r>
              <a:rPr lang="en-US" sz="1200" dirty="0" smtClean="0"/>
              <a:t>	&lt;</a:t>
            </a:r>
            <a:r>
              <a:rPr lang="en-US" sz="1200" dirty="0" err="1" smtClean="0"/>
              <a:t>incident:Effect</a:t>
            </a:r>
            <a:r>
              <a:rPr lang="en-US" sz="1200" dirty="0" smtClean="0"/>
              <a:t> </a:t>
            </a:r>
            <a:r>
              <a:rPr lang="en-US" sz="1200" dirty="0" err="1" smtClean="0"/>
              <a:t>xsi:type</a:t>
            </a:r>
            <a:r>
              <a:rPr lang="en-US" sz="1200" dirty="0" smtClean="0"/>
              <a:t>="stixVocabs:IncidentEffectVocab-1.0"&gt;Financial Loss&lt;/</a:t>
            </a:r>
            <a:r>
              <a:rPr lang="en-US" sz="1200" dirty="0" err="1" smtClean="0"/>
              <a:t>incident:Effect</a:t>
            </a:r>
            <a:r>
              <a:rPr lang="en-US" sz="1200" dirty="0" smtClean="0"/>
              <a:t>&gt; </a:t>
            </a:r>
          </a:p>
          <a:p>
            <a:pPr lvl="2"/>
            <a:r>
              <a:rPr lang="en-US" sz="1200" dirty="0" smtClean="0"/>
              <a:t>&lt;/</a:t>
            </a:r>
            <a:r>
              <a:rPr lang="en-US" sz="1200" dirty="0" err="1" smtClean="0"/>
              <a:t>incident:Effects</a:t>
            </a:r>
            <a:r>
              <a:rPr lang="en-US" sz="1200" dirty="0" smtClean="0"/>
              <a:t>&gt; </a:t>
            </a:r>
          </a:p>
          <a:p>
            <a:pPr lvl="1"/>
            <a:r>
              <a:rPr lang="en-US" sz="1200" dirty="0" smtClean="0"/>
              <a:t>&lt;/</a:t>
            </a:r>
            <a:r>
              <a:rPr lang="en-US" sz="1200" dirty="0" err="1" smtClean="0"/>
              <a:t>incident:Impact_Assessment</a:t>
            </a:r>
            <a:r>
              <a:rPr lang="en-US" sz="1200" dirty="0" smtClean="0"/>
              <a:t>&gt; </a:t>
            </a:r>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smtClean="0"/>
              <a:t>incident:Confidence</a:t>
            </a:r>
            <a:r>
              <a:rPr lang="en-US" sz="1200" dirty="0" smtClean="0"/>
              <a:t>&gt; </a:t>
            </a:r>
          </a:p>
          <a:p>
            <a:r>
              <a:rPr lang="en-US" sz="1200" dirty="0" smtClean="0"/>
              <a:t>&lt;/</a:t>
            </a:r>
            <a:r>
              <a:rPr lang="en-US" sz="1200" dirty="0" err="1" smtClean="0"/>
              <a:t>stix:Incident</a:t>
            </a:r>
            <a:r>
              <a:rPr lang="en-US" sz="1200" dirty="0" smtClean="0"/>
              <a:t>&gt; </a:t>
            </a:r>
          </a:p>
        </p:txBody>
      </p:sp>
    </p:spTree>
    <p:extLst>
      <p:ext uri="{BB962C8B-B14F-4D97-AF65-F5344CB8AC3E}">
        <p14:creationId xmlns:p14="http://schemas.microsoft.com/office/powerpoint/2010/main" val="34531187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mapped into concepts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924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ory\AppData\Local\Microsoft\Windows\Temporary Internet Files\Content.IE5\B0O4UG11\MP90044217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7" y="2718502"/>
            <a:ext cx="4659313" cy="413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37160"/>
            <a:ext cx="8016240" cy="1143000"/>
          </a:xfrm>
        </p:spPr>
        <p:txBody>
          <a:bodyPr/>
          <a:lstStyle/>
          <a:p>
            <a:r>
              <a:rPr lang="en-US" dirty="0" smtClean="0"/>
              <a:t>Call to action!</a:t>
            </a:r>
            <a:endParaRPr lang="en-US" dirty="0"/>
          </a:p>
        </p:txBody>
      </p:sp>
      <p:sp>
        <p:nvSpPr>
          <p:cNvPr id="3" name="Content Placeholder 2"/>
          <p:cNvSpPr>
            <a:spLocks noGrp="1"/>
          </p:cNvSpPr>
          <p:nvPr>
            <p:ph sz="half" idx="1"/>
          </p:nvPr>
        </p:nvSpPr>
        <p:spPr/>
        <p:txBody>
          <a:bodyPr/>
          <a:lstStyle/>
          <a:p>
            <a:r>
              <a:rPr lang="en-US" dirty="0" smtClean="0"/>
              <a:t>This is a call to action</a:t>
            </a:r>
          </a:p>
          <a:p>
            <a:r>
              <a:rPr lang="en-US" dirty="0" smtClean="0"/>
              <a:t>Form a threat/risk information sharing community of interest</a:t>
            </a:r>
          </a:p>
          <a:p>
            <a:r>
              <a:rPr lang="en-US" dirty="0" smtClean="0"/>
              <a:t>Engage in and support the OMG standards effort</a:t>
            </a:r>
          </a:p>
          <a:p>
            <a:r>
              <a:rPr lang="en-US" dirty="0" smtClean="0"/>
              <a:t>Identify &amp; engage</a:t>
            </a:r>
          </a:p>
          <a:p>
            <a:pPr lvl="1"/>
            <a:r>
              <a:rPr lang="en-US" dirty="0" smtClean="0"/>
              <a:t>Vendors</a:t>
            </a:r>
          </a:p>
          <a:p>
            <a:pPr lvl="1"/>
            <a:r>
              <a:rPr lang="en-US" dirty="0" smtClean="0"/>
              <a:t>Users</a:t>
            </a:r>
          </a:p>
          <a:p>
            <a:pPr lvl="1"/>
            <a:r>
              <a:rPr lang="en-US" dirty="0" smtClean="0"/>
              <a:t>Information sources</a:t>
            </a:r>
          </a:p>
          <a:p>
            <a:pPr lvl="1"/>
            <a:r>
              <a:rPr lang="en-US" dirty="0" smtClean="0"/>
              <a:t>Use cases</a:t>
            </a:r>
          </a:p>
          <a:p>
            <a:pPr lvl="1"/>
            <a:r>
              <a:rPr lang="en-US" dirty="0" smtClean="0"/>
              <a:t>Pilot projects</a:t>
            </a:r>
          </a:p>
          <a:p>
            <a:pPr lvl="1"/>
            <a:r>
              <a:rPr lang="en-US" dirty="0" smtClean="0"/>
              <a:t>Existing standards/schema</a:t>
            </a:r>
          </a:p>
          <a:p>
            <a:pPr lvl="1"/>
            <a:endParaRPr lang="en-US" dirty="0"/>
          </a:p>
        </p:txBody>
      </p:sp>
    </p:spTree>
    <p:extLst>
      <p:ext uri="{BB962C8B-B14F-4D97-AF65-F5344CB8AC3E}">
        <p14:creationId xmlns:p14="http://schemas.microsoft.com/office/powerpoint/2010/main" val="8846130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Questions and Answers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921029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616" y="148309"/>
            <a:ext cx="2502662" cy="832998"/>
          </a:xfrm>
          <a:prstGeom prst="rect">
            <a:avLst/>
          </a:prstGeom>
        </p:spPr>
      </p:pic>
      <p:sp>
        <p:nvSpPr>
          <p:cNvPr id="12" name="Title 2"/>
          <p:cNvSpPr txBox="1">
            <a:spLocks/>
          </p:cNvSpPr>
          <p:nvPr/>
        </p:nvSpPr>
        <p:spPr bwMode="auto">
          <a:xfrm>
            <a:off x="518829" y="2326887"/>
            <a:ext cx="5787975" cy="2872581"/>
          </a:xfrm>
          <a:prstGeom prst="rect">
            <a:avLst/>
          </a:prstGeom>
          <a:noFill/>
          <a:ln>
            <a:noFill/>
          </a:ln>
          <a:effectLst/>
          <a:extLst/>
        </p:spPr>
        <p:txBody>
          <a:bodyPr wrap="square" lIns="0" tIns="0" rIns="0" bIns="0">
            <a:spAutoFit/>
          </a:bodyPr>
          <a:lstStyle>
            <a:defPPr>
              <a:defRPr lang="en-US"/>
            </a:defPPr>
            <a:lvl1pPr marL="0" marR="0" lvl="0" defTabSz="914400" eaLnBrk="1" latinLnBrk="0" hangingPunct="1">
              <a:spcBef>
                <a:spcPts val="0"/>
              </a:spcBef>
              <a:spcAft>
                <a:spcPts val="0"/>
              </a:spcAft>
              <a:buClrTx/>
              <a:buSzTx/>
              <a:buFontTx/>
              <a:buNone/>
              <a:tabLst/>
              <a:defRPr kumimoji="0" sz="2000" u="none" strike="noStrike" cap="none" spc="0" normalizeH="0" baseline="0">
                <a:ln>
                  <a:noFill/>
                </a:ln>
                <a:solidFill>
                  <a:schemeClr val="tx2"/>
                </a:solidFill>
                <a:effectLst/>
                <a:uLnTx/>
                <a:uFillTx/>
                <a:latin typeface="+mn-lt"/>
                <a:ea typeface="+mj-ea"/>
                <a:cs typeface="+mj-cs"/>
              </a:defRPr>
            </a:lvl1pPr>
          </a:lstStyle>
          <a:p>
            <a:pPr>
              <a:spcAft>
                <a:spcPts val="1600"/>
              </a:spcAft>
              <a:defRPr/>
            </a:pPr>
            <a:r>
              <a:rPr lang="en-US" dirty="0" smtClean="0">
                <a:solidFill>
                  <a:schemeClr val="tx1">
                    <a:lumMod val="75000"/>
                    <a:lumOff val="25000"/>
                  </a:schemeClr>
                </a:solidFill>
              </a:rPr>
              <a:t>Advance </a:t>
            </a:r>
            <a:r>
              <a:rPr lang="en-US" dirty="0">
                <a:solidFill>
                  <a:schemeClr val="tx1">
                    <a:lumMod val="75000"/>
                    <a:lumOff val="25000"/>
                  </a:schemeClr>
                </a:solidFill>
              </a:rPr>
              <a:t>responsible information </a:t>
            </a:r>
            <a:r>
              <a:rPr lang="en-US" dirty="0" smtClean="0">
                <a:solidFill>
                  <a:schemeClr val="tx1">
                    <a:lumMod val="75000"/>
                    <a:lumOff val="25000"/>
                  </a:schemeClr>
                </a:solidFill>
              </a:rPr>
              <a:t>sharing to </a:t>
            </a:r>
            <a:r>
              <a:rPr lang="en-US" dirty="0">
                <a:solidFill>
                  <a:schemeClr val="tx1">
                    <a:lumMod val="75000"/>
                    <a:lumOff val="25000"/>
                  </a:schemeClr>
                </a:solidFill>
              </a:rPr>
              <a:t>further </a:t>
            </a:r>
            <a:r>
              <a:rPr lang="en-US" dirty="0" smtClean="0">
                <a:solidFill>
                  <a:schemeClr val="tx1">
                    <a:lumMod val="75000"/>
                    <a:lumOff val="25000"/>
                  </a:schemeClr>
                </a:solidFill>
              </a:rPr>
              <a:t>counterterrorism, homeland security, and cybersecurity </a:t>
            </a:r>
            <a:r>
              <a:rPr lang="en-US" dirty="0">
                <a:solidFill>
                  <a:schemeClr val="tx1">
                    <a:lumMod val="75000"/>
                    <a:lumOff val="25000"/>
                  </a:schemeClr>
                </a:solidFill>
              </a:rPr>
              <a:t>missions</a:t>
            </a:r>
          </a:p>
          <a:p>
            <a:pPr>
              <a:spcAft>
                <a:spcPts val="1600"/>
              </a:spcAft>
              <a:defRPr/>
            </a:pPr>
            <a:r>
              <a:rPr lang="en-US" dirty="0" smtClean="0">
                <a:solidFill>
                  <a:schemeClr val="tx1">
                    <a:lumMod val="75000"/>
                    <a:lumOff val="25000"/>
                  </a:schemeClr>
                </a:solidFill>
              </a:rPr>
              <a:t>Improve </a:t>
            </a:r>
            <a:r>
              <a:rPr lang="en-US" dirty="0">
                <a:solidFill>
                  <a:schemeClr val="tx1">
                    <a:lumMod val="75000"/>
                    <a:lumOff val="25000"/>
                  </a:schemeClr>
                </a:solidFill>
              </a:rPr>
              <a:t>nationwide decision making </a:t>
            </a:r>
            <a:r>
              <a:rPr lang="en-US" dirty="0" smtClean="0">
                <a:solidFill>
                  <a:schemeClr val="tx1">
                    <a:lumMod val="75000"/>
                    <a:lumOff val="25000"/>
                  </a:schemeClr>
                </a:solidFill>
              </a:rPr>
              <a:t>through information sharing</a:t>
            </a:r>
            <a:endParaRPr lang="en-US" dirty="0">
              <a:solidFill>
                <a:schemeClr val="tx1">
                  <a:lumMod val="75000"/>
                  <a:lumOff val="25000"/>
                </a:schemeClr>
              </a:solidFill>
            </a:endParaRPr>
          </a:p>
          <a:p>
            <a:pPr>
              <a:spcAft>
                <a:spcPts val="1600"/>
              </a:spcAft>
              <a:defRPr/>
            </a:pPr>
            <a:r>
              <a:rPr lang="en-US" dirty="0" smtClean="0">
                <a:solidFill>
                  <a:schemeClr val="tx1">
                    <a:lumMod val="75000"/>
                    <a:lumOff val="25000"/>
                  </a:schemeClr>
                </a:solidFill>
              </a:rPr>
              <a:t>Promote </a:t>
            </a:r>
            <a:r>
              <a:rPr lang="en-US" dirty="0">
                <a:solidFill>
                  <a:schemeClr val="tx1">
                    <a:lumMod val="75000"/>
                    <a:lumOff val="25000"/>
                  </a:schemeClr>
                </a:solidFill>
              </a:rPr>
              <a:t>partnerships across federal, state, local, and tribal governments, the private sector, and internationally</a:t>
            </a:r>
          </a:p>
        </p:txBody>
      </p:sp>
      <p:sp>
        <p:nvSpPr>
          <p:cNvPr id="10" name="Title 1"/>
          <p:cNvSpPr txBox="1">
            <a:spLocks/>
          </p:cNvSpPr>
          <p:nvPr/>
        </p:nvSpPr>
        <p:spPr>
          <a:xfrm>
            <a:off x="144971" y="192915"/>
            <a:ext cx="8441473" cy="1143000"/>
          </a:xfrm>
          <a:prstGeom prst="rect">
            <a:avLst/>
          </a:prstGeom>
        </p:spPr>
        <p:txBody>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4000" dirty="0" smtClean="0">
                <a:solidFill>
                  <a:schemeClr val="tx1"/>
                </a:solidFill>
                <a:latin typeface="Century Gothic" panose="020B0502020202020204" pitchFamily="34" charset="0"/>
              </a:rPr>
              <a:t>Program Manager for the Information Sharing Environment</a:t>
            </a:r>
            <a:endParaRPr lang="en-US" sz="4000" dirty="0">
              <a:solidFill>
                <a:schemeClr val="tx1"/>
              </a:solidFill>
              <a:latin typeface="Century Gothic" panose="020B0502020202020204" pitchFamily="34" charset="0"/>
            </a:endParaRPr>
          </a:p>
        </p:txBody>
      </p:sp>
      <p:sp>
        <p:nvSpPr>
          <p:cNvPr id="14" name="TextBox 13"/>
          <p:cNvSpPr txBox="1"/>
          <p:nvPr/>
        </p:nvSpPr>
        <p:spPr>
          <a:xfrm>
            <a:off x="550972" y="5416371"/>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Visit ISE.gov</a:t>
            </a:r>
            <a:endParaRPr lang="en-US" sz="2400" dirty="0">
              <a:solidFill>
                <a:srgbClr val="002060"/>
              </a:solidFill>
            </a:endParaRPr>
          </a:p>
        </p:txBody>
      </p:sp>
      <p:sp>
        <p:nvSpPr>
          <p:cNvPr id="15" name="Rectangle 14"/>
          <p:cNvSpPr/>
          <p:nvPr/>
        </p:nvSpPr>
        <p:spPr>
          <a:xfrm>
            <a:off x="362060" y="5287129"/>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15"/>
          <p:cNvSpPr txBox="1"/>
          <p:nvPr/>
        </p:nvSpPr>
        <p:spPr>
          <a:xfrm>
            <a:off x="540475" y="1895753"/>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Our Focus</a:t>
            </a:r>
            <a:endParaRPr lang="en-US" sz="2400" dirty="0">
              <a:solidFill>
                <a:srgbClr val="002060"/>
              </a:solidFill>
            </a:endParaRPr>
          </a:p>
        </p:txBody>
      </p:sp>
      <p:sp>
        <p:nvSpPr>
          <p:cNvPr id="17" name="Rectangle 16"/>
          <p:cNvSpPr/>
          <p:nvPr/>
        </p:nvSpPr>
        <p:spPr>
          <a:xfrm>
            <a:off x="351564" y="1761847"/>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p:cNvSpPr txBox="1"/>
          <p:nvPr/>
        </p:nvSpPr>
        <p:spPr>
          <a:xfrm>
            <a:off x="560495" y="6003676"/>
            <a:ext cx="8438549" cy="738664"/>
          </a:xfrm>
          <a:prstGeom prst="rect">
            <a:avLst/>
          </a:prstGeom>
          <a:noFill/>
        </p:spPr>
        <p:txBody>
          <a:bodyPr wrap="square"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Project Interoperability</a:t>
            </a:r>
          </a:p>
          <a:p>
            <a:pPr>
              <a:defRPr/>
            </a:pPr>
            <a:r>
              <a:rPr lang="en-US" sz="2400" dirty="0">
                <a:solidFill>
                  <a:srgbClr val="002060"/>
                </a:solidFill>
              </a:rPr>
              <a:t>http://project-interoperability.github.io/ </a:t>
            </a:r>
          </a:p>
        </p:txBody>
      </p:sp>
      <p:sp>
        <p:nvSpPr>
          <p:cNvPr id="21" name="Rectangle 20"/>
          <p:cNvSpPr/>
          <p:nvPr/>
        </p:nvSpPr>
        <p:spPr>
          <a:xfrm>
            <a:off x="371585" y="6064001"/>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20" y="1629033"/>
            <a:ext cx="2687446" cy="1965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8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5869</TotalTime>
  <Words>2293</Words>
  <Application>Microsoft Office PowerPoint</Application>
  <PresentationFormat>On-screen Show (4:3)</PresentationFormat>
  <Paragraphs>431</Paragraphs>
  <Slides>48</Slides>
  <Notes>2</Notes>
  <HiddenSlides>7</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1_Office Theme</vt:lpstr>
      <vt:lpstr>PowerPoint Presentation</vt:lpstr>
      <vt:lpstr>Virtual Webcast</vt:lpstr>
      <vt:lpstr>Housekeeping Items</vt:lpstr>
      <vt:lpstr>Today’s Speakers</vt:lpstr>
      <vt:lpstr>PowerPoint Presentation</vt:lpstr>
      <vt:lpstr>Problem Space</vt:lpstr>
      <vt:lpstr>We have critical needs for analytics and information sharing</vt:lpstr>
      <vt:lpstr>The Opportunity</vt:lpstr>
      <vt:lpstr>The Challenge</vt:lpstr>
      <vt:lpstr>Primary classes of use cases</vt:lpstr>
      <vt:lpstr>What we need is an integrating framework</vt:lpstr>
      <vt:lpstr>It takes a community</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Precepts</vt:lpstr>
      <vt:lpstr>Scope</vt:lpstr>
      <vt:lpstr>Typical Threat/Risk Concepts To Define</vt:lpstr>
      <vt:lpstr>Foundations</vt:lpstr>
      <vt:lpstr>Scope Diagram</vt:lpstr>
      <vt:lpstr>Submission Team Progress</vt:lpstr>
      <vt:lpstr>PowerPoint Presentation</vt:lpstr>
      <vt:lpstr>Approach</vt:lpstr>
      <vt:lpstr>Core Concept: Comprehending Planned and Unplanned Threats</vt:lpstr>
      <vt:lpstr>PowerPoint Presentation</vt:lpstr>
      <vt:lpstr>Core Concept: Attacker/Defender Symmetry</vt:lpstr>
      <vt:lpstr>Core Concept: Actor Capabilities</vt:lpstr>
      <vt:lpstr>PowerPoint Presentation</vt:lpstr>
      <vt:lpstr>Example Risk/Threat Concepts</vt:lpstr>
      <vt:lpstr>Incidents</vt:lpstr>
      <vt:lpstr>PowerPoint Presentation</vt:lpstr>
      <vt:lpstr>STIX (High Level) in UML</vt:lpstr>
      <vt:lpstr>STIX Mapping fragment</vt:lpstr>
      <vt:lpstr>Corresponding NIEM Subset of interest</vt:lpstr>
      <vt:lpstr>NIEM Mapping Fragment</vt:lpstr>
      <vt:lpstr>Example STIX data</vt:lpstr>
      <vt:lpstr>Data mapped into concepts</vt:lpstr>
      <vt:lpstr>Notional Model Mapping Instances</vt:lpstr>
      <vt:lpstr>Derived NIEM Data</vt:lpstr>
      <vt:lpstr>PowerPoint Presentation</vt:lpstr>
      <vt:lpstr>Additional Applications</vt:lpstr>
      <vt:lpstr>Conclusions</vt:lpstr>
      <vt:lpstr>Call to action!</vt:lpstr>
      <vt:lpstr>PowerPoint Presentation</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129</cp:revision>
  <cp:lastPrinted>2014-11-20T16:17:37Z</cp:lastPrinted>
  <dcterms:created xsi:type="dcterms:W3CDTF">2014-09-02T16:12:10Z</dcterms:created>
  <dcterms:modified xsi:type="dcterms:W3CDTF">2015-01-09T16:48:09Z</dcterms:modified>
</cp:coreProperties>
</file>